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77" r:id="rId4"/>
    <p:sldId id="260" r:id="rId5"/>
    <p:sldId id="261" r:id="rId6"/>
    <p:sldId id="268" r:id="rId7"/>
    <p:sldId id="274" r:id="rId8"/>
    <p:sldId id="275" r:id="rId9"/>
    <p:sldId id="28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3" autoAdjust="0"/>
    <p:restoredTop sz="94660"/>
  </p:normalViewPr>
  <p:slideViewPr>
    <p:cSldViewPr snapToGrid="0">
      <p:cViewPr varScale="1">
        <p:scale>
          <a:sx n="71" d="100"/>
          <a:sy n="71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D233F53-37A2-48DF-8AAA-B96CDFC7A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893EC07-AA69-4147-A6CB-CFE366E9C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D14EB78-3CFA-4444-A7D7-0741B1FD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481BA8A-D845-4B9F-BAE3-0E0AAD5D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61B695B-288C-4FF2-B9A6-C4C85901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0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A4167E9-5BC5-4363-8E13-5DF7E0C7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3353A6A-EEED-4E77-A0B1-2D0ADEFDC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48AA88-1BA6-44A4-B69B-FF1149E5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7DC0F35-459D-43AB-AC9F-EFEB2042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5A11221-4F3E-4B50-B40D-5D14F427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6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AAED24F-54F3-4191-9F43-4B0DC5E1B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575FF46-2640-4DF4-9507-37D2F404F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B7217EA-8E25-4F7A-A86D-039032DF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EABC93A-A285-4706-87DB-0D17128D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54427D0-5C1E-4CE9-B962-E5E785E7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59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76B6AA-80AA-499E-8F57-75FFDB07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4931AE-F19F-4DA9-8DB6-05E0D10B6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2E1E3C9-F2F2-4C01-A301-8F7B1834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D8FA47E-00F0-48AC-8716-3C880216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38E463A-6740-4B72-9FE6-D4CC3A6F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9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B29417-B5D4-4D13-B7C7-0DF5261A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E3338CD-8FD4-4962-A808-39232DB47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EABC52F-5EA8-4975-A858-F924AA0B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0DA7B3B-C701-469C-9EB1-545472CD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D9F4894-1912-4128-9A2C-B431F015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84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39DBB3-0A99-47D2-BEB5-4AFD3F190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B995C87-1386-440D-A51C-380578289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A52DFA7-9637-4C2C-96B0-9F03DE6AB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494AF35-1340-46FA-9949-3C31E45C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0F771E0-C180-4B0D-9C37-E2523F39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719A765-B849-4E72-936F-3FC07B43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5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A011F2-DFDF-4482-91EE-A11ACADF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69CF178-8E40-4546-980F-686D99F0E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C733CAC-5467-464A-BCA4-C152BD5A3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7340F33-B815-4EB7-9974-4B56EB350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0B1CEE6-7036-4503-819B-F1B4D580F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2E1B5849-6E13-4B4E-A50D-F3978EDC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0F8065F-29CF-4807-A7EC-46685CF2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60D607C-05A0-442B-BEC9-57DD5E2C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57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5D6733F-DAE6-4D0D-B0A3-639210CE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8D0EBC90-7EC4-4893-9F9E-F5ABDE4A1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15FC2EE-5042-4209-AB09-7A801EC4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511F0B5-F32E-40CC-83D4-D260CCEA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0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16CF7476-9D5D-4B6A-AD30-7B8FF17A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9383A82-C2E4-40B1-8BEE-26AF35E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4DB334ED-6AE0-4375-9E4C-2D3B5ACB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93AD33-4BAC-474E-8A7F-6068B775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6E76842-338F-41BE-8DE0-265AC76D7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9EE6259-7D3B-465E-9476-FE85D3BD8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B4C7DDA-EE61-4C19-8F20-F0AC6D27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63A02EC-95A3-4170-88A2-A4B8CB2E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1B64703-B02B-40CD-8367-ED678B7D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7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7EDDA5-9F92-4A01-95AA-63EB921A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2D8B0E6B-F5AE-4BC7-A042-247994AD5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A304182-3425-445D-83E0-E7C6D0323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222730F-A10C-4D73-87BB-643558C7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1140991-BBE9-42E5-B6DB-88CCDF21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5D988B9-ED48-41DE-80EB-E50A9931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27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0A0AB07A-8AF6-4D45-AFAC-7CF9E1B4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EC9E512-687D-4CE6-9F3F-07F33B383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4996857-630D-4AAB-90FE-A76E300C6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24F4C-FE8B-4C97-AEE6-786B074DD0D0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53E14B3-ECE4-44F5-B6A2-4A3BE0DBF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CBD841D-D350-4CF4-8A9A-4A6563297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2DB6-2EB9-42E8-9116-A66982B0F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25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19536" y="2276873"/>
            <a:ext cx="7704856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 DE TRAVAIL A DESTINATION DES ELEVES </a:t>
            </a:r>
          </a:p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PREPARANT LE GRAND ORAL DE TERMINALE.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E93712-20CE-4A61-85C7-9E7D6C474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87" y="374574"/>
            <a:ext cx="10650071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1" i="0" u="none" strike="noStrike" cap="none" normalizeH="0" baseline="0" dirty="0" smtClean="0">
              <a:ln>
                <a:noFill/>
              </a:ln>
              <a:solidFill>
                <a:srgbClr val="4E4E4D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Les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objectifs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fr-FR" altLang="fr-FR" sz="2800" dirty="0" smtClean="0">
                <a:solidFill>
                  <a:srgbClr val="4E4E4D"/>
                </a:solidFill>
                <a:latin typeface="Georgia" panose="02040502050405020303" pitchFamily="18" charset="0"/>
              </a:rPr>
              <a:t>du grand oral sont les suivants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:</a:t>
            </a: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/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</a:b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r>
              <a:rPr kumimoji="0" lang="fr-FR" altLang="fr-FR" sz="7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2000" b="1" i="0" u="none" strike="noStrike" cap="none" normalizeH="0" baseline="0" dirty="0" smtClean="0">
              <a:ln>
                <a:noFill/>
              </a:ln>
              <a:solidFill>
                <a:srgbClr val="4E4E4D"/>
              </a:solidFill>
              <a:effectLst/>
              <a:latin typeface="Georgia" panose="02040502050405020303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Parler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en public.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 Le grand oral valide des compétences fondamentales à l’oral nécessaires pour les études supérieures, la vie sociale et professionnelle. La qualité orale pendant l’épreuve ainsi que la qualité de la prise de parole en continu seront évaluées.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endParaRPr lang="fr-FR" altLang="fr-FR" sz="2000" dirty="0">
              <a:solidFill>
                <a:srgbClr val="4E4E4D"/>
              </a:solidFill>
              <a:latin typeface="Georgia" panose="02040502050405020303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rgbClr val="4E4E4D"/>
              </a:solidFill>
              <a:effectLst/>
              <a:latin typeface="Georgia" panose="02040502050405020303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Maîtriser des savoirs et des compétences d’argumentation en lien avec les deux enseignements de spécialité.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endParaRPr lang="fr-FR" altLang="fr-FR" sz="2000" dirty="0">
              <a:solidFill>
                <a:srgbClr val="4E4E4D"/>
              </a:solidFill>
              <a:latin typeface="Georgia" panose="02040502050405020303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 "/>
              <a:tabLst/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Symbol" panose="05050102010706020507" pitchFamily="18" charset="2"/>
              </a:rPr>
              <a:t> 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Savoir échanger avec le jury sur le sujet proposé et le projet d’orientation du candidat dans sa construction et en rapport avec ses spécialités.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4E4E4D"/>
                </a:solidFill>
                <a:effectLst/>
                <a:latin typeface="Georgia" panose="02040502050405020303" pitchFamily="18" charset="0"/>
              </a:rPr>
              <a:t> Il s’agit d’un oral coopératif entre le candidat et le jury. L’épreuve est composée de trois temps. Les deuxième et troisième temps sont consacrés aux échanges avec les membres du jury.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rgbClr val="4E4E4D"/>
              </a:solidFill>
              <a:effectLst/>
              <a:latin typeface="Symbol" panose="05050102010706020507" pitchFamily="18" charset="2"/>
            </a:endParaRPr>
          </a:p>
        </p:txBody>
      </p:sp>
      <p:sp>
        <p:nvSpPr>
          <p:cNvPr id="3" name="AutoShape 2" descr="*">
            <a:extLst>
              <a:ext uri="{FF2B5EF4-FFF2-40B4-BE49-F238E27FC236}">
                <a16:creationId xmlns:a16="http://schemas.microsoft.com/office/drawing/2014/main" xmlns="" id="{226B1F1B-137B-4CE3-BA8C-3E9503B5C9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825" y="198438"/>
            <a:ext cx="1714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3" descr="*">
            <a:extLst>
              <a:ext uri="{FF2B5EF4-FFF2-40B4-BE49-F238E27FC236}">
                <a16:creationId xmlns:a16="http://schemas.microsoft.com/office/drawing/2014/main" xmlns="" id="{4A63408F-07FC-4381-BD91-035569C71F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825" y="350838"/>
            <a:ext cx="1714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*">
            <a:extLst>
              <a:ext uri="{FF2B5EF4-FFF2-40B4-BE49-F238E27FC236}">
                <a16:creationId xmlns:a16="http://schemas.microsoft.com/office/drawing/2014/main" xmlns="" id="{0220E176-2419-48E7-BA5C-EAF79F8AE3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825" y="503238"/>
            <a:ext cx="1714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3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0" y="742350"/>
            <a:ext cx="82444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 lvl="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</a:t>
            </a: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DEMARCHE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b="1" dirty="0">
                <a:ea typeface="Calibri" pitchFamily="34" charset="0"/>
                <a:cs typeface="Calibri" pitchFamily="34" charset="0"/>
              </a:rPr>
              <a:t>1 Réflexion sur l’analyse du sujet : mots-clés/limites spatiales et temporelles.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ea typeface="Calibri" pitchFamily="34" charset="0"/>
                <a:cs typeface="Calibri" pitchFamily="34" charset="0"/>
              </a:rPr>
              <a:t>  Ne pas oublier d’associer les disciplines de spécialité </a:t>
            </a:r>
            <a:r>
              <a:rPr lang="fr-FR" b="1" dirty="0" smtClean="0">
                <a:ea typeface="Calibri" pitchFamily="34" charset="0"/>
                <a:cs typeface="Calibri" pitchFamily="34" charset="0"/>
              </a:rPr>
              <a:t>.</a:t>
            </a: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b="1" dirty="0">
                <a:ea typeface="Calibri" pitchFamily="34" charset="0"/>
                <a:cs typeface="Calibri" pitchFamily="34" charset="0"/>
              </a:rPr>
              <a:t>2 Elaboration écrite de la problématique/définition des axes de réflexion des deux sujets.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fr-FR" b="1" dirty="0">
              <a:ea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b="1" dirty="0">
                <a:cs typeface="Arial" pitchFamily="34" charset="0"/>
              </a:rPr>
              <a:t>3 Premier jet d’un plan par sujet. </a:t>
            </a:r>
            <a:endParaRPr lang="fr-FR" b="1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b="1" dirty="0">
                <a:cs typeface="Arial" pitchFamily="34" charset="0"/>
              </a:rPr>
              <a:t>4 Premières recherches et prise en main du sujet et de la problématique</a:t>
            </a:r>
            <a:r>
              <a:rPr lang="fr-FR" b="1" dirty="0" smtClean="0"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b="1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b="1" dirty="0" smtClean="0">
                <a:cs typeface="Arial" pitchFamily="34" charset="0"/>
              </a:rPr>
              <a:t>5 Travailler sur un diaporama qui vous aidera à mémoriser votre présentation</a:t>
            </a:r>
            <a:endParaRPr lang="fr-FR" b="1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007768" y="2852936"/>
            <a:ext cx="3816424" cy="158417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51784" y="2924944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Plans détaillés:</a:t>
            </a:r>
          </a:p>
          <a:p>
            <a:r>
              <a:rPr lang="fr-FR" b="1" dirty="0"/>
              <a:t>Outils de révision/de compréhension des sujets imposés. </a:t>
            </a:r>
          </a:p>
          <a:p>
            <a:r>
              <a:rPr lang="fr-FR" b="1" dirty="0"/>
              <a:t>Maitrise des fondamentaux par thèmes.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5735960" y="4725144"/>
            <a:ext cx="432048" cy="57606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Plus 5"/>
          <p:cNvSpPr/>
          <p:nvPr/>
        </p:nvSpPr>
        <p:spPr>
          <a:xfrm>
            <a:off x="3431704" y="1124744"/>
            <a:ext cx="432048" cy="43204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Plus 6"/>
          <p:cNvSpPr/>
          <p:nvPr/>
        </p:nvSpPr>
        <p:spPr>
          <a:xfrm>
            <a:off x="7896200" y="1124744"/>
            <a:ext cx="432048" cy="43204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Plus 7"/>
          <p:cNvSpPr/>
          <p:nvPr/>
        </p:nvSpPr>
        <p:spPr>
          <a:xfrm>
            <a:off x="2567608" y="2564904"/>
            <a:ext cx="432048" cy="43204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359696" y="5517232"/>
            <a:ext cx="5112568" cy="923330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ash"/>
          </a:ln>
          <a:effectLst>
            <a:glow rad="228600">
              <a:srgbClr val="00B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r-FR" b="1" dirty="0"/>
              <a:t>Oral: exposé de 20 minutes intégrant une mise au point scientifique sur deux thèmes de spécialité+ éclairage sur la cohérence du projet d’étude et pro.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03512" y="1772817"/>
            <a:ext cx="2376264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Fiches chronologiques/</a:t>
            </a:r>
          </a:p>
          <a:p>
            <a:r>
              <a:rPr lang="fr-FR" b="1" dirty="0"/>
              <a:t>croquis- schémas.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871864" y="980729"/>
            <a:ext cx="2088232" cy="64633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Fiches thématiques:</a:t>
            </a:r>
          </a:p>
          <a:p>
            <a:r>
              <a:rPr lang="fr-FR" b="1" dirty="0"/>
              <a:t>« les essentielles »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680176" y="1988840"/>
            <a:ext cx="2448272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Fiches problématiques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631504" y="3140968"/>
            <a:ext cx="1800200" cy="147732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Fiches exemples</a:t>
            </a:r>
          </a:p>
          <a:p>
            <a:r>
              <a:rPr lang="fr-FR" b="1" dirty="0"/>
              <a:t>Citations/</a:t>
            </a:r>
          </a:p>
          <a:p>
            <a:r>
              <a:rPr lang="fr-FR" b="1" dirty="0"/>
              <a:t>Biographies de personnages-clés/Définitions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400256" y="3212977"/>
            <a:ext cx="2088232" cy="12003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Fiches des attendus méthodologiques des épreuves du BAC.</a:t>
            </a:r>
          </a:p>
        </p:txBody>
      </p:sp>
      <p:sp>
        <p:nvSpPr>
          <p:cNvPr id="19" name="Plus 18"/>
          <p:cNvSpPr/>
          <p:nvPr/>
        </p:nvSpPr>
        <p:spPr>
          <a:xfrm>
            <a:off x="8760296" y="2420888"/>
            <a:ext cx="432048" cy="432048"/>
          </a:xfrm>
          <a:prstGeom prst="mathPl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>
            <a:off x="3575720" y="3501008"/>
            <a:ext cx="360040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 rot="10800000">
            <a:off x="7896200" y="3501008"/>
            <a:ext cx="360040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à angle droit 25"/>
          <p:cNvSpPr/>
          <p:nvPr/>
        </p:nvSpPr>
        <p:spPr>
          <a:xfrm rot="10800000">
            <a:off x="7176120" y="2204864"/>
            <a:ext cx="360040" cy="360040"/>
          </a:xfrm>
          <a:prstGeom prst="bent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à angle droit 26"/>
          <p:cNvSpPr/>
          <p:nvPr/>
        </p:nvSpPr>
        <p:spPr>
          <a:xfrm flipV="1">
            <a:off x="4295800" y="2204864"/>
            <a:ext cx="360040" cy="360040"/>
          </a:xfrm>
          <a:prstGeom prst="bent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 rot="5400000">
            <a:off x="5555940" y="2096852"/>
            <a:ext cx="720080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524000" y="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QUELS SUPPORTS DE TRAVAIL PRIVILEGIER POUR LES QUESTIONS DE SPECIALITES DU GO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67808" y="620688"/>
            <a:ext cx="6156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 la maison: ne pas sous estimer les bibliothèques familiales: encyclopédies/atlas papiers.</a:t>
            </a:r>
          </a:p>
          <a:p>
            <a:r>
              <a:rPr lang="fr-FR" b="1" dirty="0"/>
              <a:t>Bibliothèques de proximité: municipale ou universitaire </a:t>
            </a:r>
          </a:p>
          <a:p>
            <a:r>
              <a:rPr lang="fr-FR" b="1" dirty="0"/>
              <a:t>(si vous avez  de la chance).</a:t>
            </a:r>
          </a:p>
          <a:p>
            <a:r>
              <a:rPr lang="fr-FR" b="1" dirty="0"/>
              <a:t>Le CDI 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24000" y="1124744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LIEUX DE RECHERCHE: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524000" y="27089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SITES DE REFERENCE: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24000" y="5013176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MANUELS/PERIODIQUES:</a:t>
            </a:r>
          </a:p>
        </p:txBody>
      </p:sp>
      <p:sp>
        <p:nvSpPr>
          <p:cNvPr id="8" name="Accolade ouvrante 7"/>
          <p:cNvSpPr/>
          <p:nvPr/>
        </p:nvSpPr>
        <p:spPr>
          <a:xfrm>
            <a:off x="3935760" y="836712"/>
            <a:ext cx="360040" cy="1008112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ccolade ouvrante 9"/>
          <p:cNvSpPr/>
          <p:nvPr/>
        </p:nvSpPr>
        <p:spPr>
          <a:xfrm>
            <a:off x="3935760" y="2420888"/>
            <a:ext cx="360040" cy="1008112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367808" y="2204865"/>
            <a:ext cx="6300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Géodiploweb</a:t>
            </a:r>
            <a:r>
              <a:rPr lang="fr-FR" b="1" dirty="0"/>
              <a:t>: le site de référence en géopolitique.</a:t>
            </a:r>
          </a:p>
          <a:p>
            <a:r>
              <a:rPr lang="fr-FR" b="1" dirty="0"/>
              <a:t>Terra </a:t>
            </a:r>
            <a:r>
              <a:rPr lang="fr-FR" b="1" dirty="0" err="1"/>
              <a:t>Bellum</a:t>
            </a:r>
            <a:r>
              <a:rPr lang="fr-FR" b="1" dirty="0"/>
              <a:t>.</a:t>
            </a:r>
          </a:p>
          <a:p>
            <a:r>
              <a:rPr lang="fr-FR" b="1" dirty="0" err="1"/>
              <a:t>Géoconfluence</a:t>
            </a:r>
            <a:r>
              <a:rPr lang="fr-FR" b="1" dirty="0"/>
              <a:t>.</a:t>
            </a:r>
          </a:p>
          <a:p>
            <a:r>
              <a:rPr lang="fr-FR" b="1" dirty="0" err="1"/>
              <a:t>Encyclopédia</a:t>
            </a:r>
            <a:r>
              <a:rPr lang="fr-FR" b="1" dirty="0"/>
              <a:t> </a:t>
            </a:r>
            <a:r>
              <a:rPr lang="fr-FR" b="1" dirty="0" err="1"/>
              <a:t>Universalis</a:t>
            </a:r>
            <a:r>
              <a:rPr lang="fr-FR" b="1" dirty="0"/>
              <a:t> plutôt que </a:t>
            </a:r>
            <a:r>
              <a:rPr lang="fr-FR" b="1" dirty="0" err="1"/>
              <a:t>Wikipédia</a:t>
            </a:r>
            <a:r>
              <a:rPr lang="fr-FR" b="1" dirty="0"/>
              <a:t> (truffée d’erreurs).</a:t>
            </a:r>
          </a:p>
          <a:p>
            <a:r>
              <a:rPr lang="fr-FR" b="1" dirty="0"/>
              <a:t>Ces sites ont en commun de proposer des séquences vidéos sur les thèmes du programme et de l’actualité géopolitique. </a:t>
            </a:r>
          </a:p>
        </p:txBody>
      </p:sp>
      <p:sp>
        <p:nvSpPr>
          <p:cNvPr id="12" name="Accolade ouvrante 11"/>
          <p:cNvSpPr/>
          <p:nvPr/>
        </p:nvSpPr>
        <p:spPr>
          <a:xfrm>
            <a:off x="4151784" y="4581128"/>
            <a:ext cx="360040" cy="1224136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583832" y="4365104"/>
            <a:ext cx="60841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Les manuels scolaires sont votre premier recours.</a:t>
            </a:r>
          </a:p>
          <a:p>
            <a:r>
              <a:rPr lang="fr-FR" b="1" dirty="0"/>
              <a:t>Les annales ou synthèses du programme peuvent être utilisées avec prudence.</a:t>
            </a:r>
          </a:p>
          <a:p>
            <a:r>
              <a:rPr lang="fr-FR" b="1" dirty="0"/>
              <a:t>Le journal « Le Monde »: articles ponctuels/les hors séries thématiques</a:t>
            </a:r>
          </a:p>
          <a:p>
            <a:r>
              <a:rPr lang="fr-FR" b="1" dirty="0"/>
              <a:t>Les revues: Diplomatie/Question internationales/l’Histoire.</a:t>
            </a:r>
          </a:p>
          <a:p>
            <a:endParaRPr lang="fr-FR" b="1" i="1" dirty="0">
              <a:solidFill>
                <a:srgbClr val="FF0000"/>
              </a:solidFill>
            </a:endParaRPr>
          </a:p>
          <a:p>
            <a:r>
              <a:rPr lang="fr-FR" sz="3200" b="1" i="1" dirty="0">
                <a:solidFill>
                  <a:srgbClr val="FF0000"/>
                </a:solidFill>
              </a:rPr>
              <a:t>Il est essentiel de citer ses sources</a:t>
            </a:r>
            <a:r>
              <a:rPr lang="fr-FR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524000" y="0"/>
            <a:ext cx="846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Quels gisements d’informations utiliser 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24000" y="7647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 des sujets et de leurs problématiques respectives. </a:t>
            </a:r>
          </a:p>
          <a:p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Réflexion sur la trajectoire d’étude et le projet professionnel à présenter.</a:t>
            </a:r>
          </a:p>
        </p:txBody>
      </p:sp>
      <p:sp>
        <p:nvSpPr>
          <p:cNvPr id="6" name="Ellipse 5"/>
          <p:cNvSpPr/>
          <p:nvPr/>
        </p:nvSpPr>
        <p:spPr>
          <a:xfrm>
            <a:off x="1991544" y="1628800"/>
            <a:ext cx="2160240" cy="79208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03712" y="3429000"/>
            <a:ext cx="3168352" cy="8640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6312024" y="4797152"/>
            <a:ext cx="2592288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63552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Analyse des sujets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647728" y="36450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Recherche des idées majeures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600056" y="49411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Premier jet du plan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384032" y="227687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Choix des deux problématiques</a:t>
            </a:r>
          </a:p>
        </p:txBody>
      </p:sp>
      <p:sp>
        <p:nvSpPr>
          <p:cNvPr id="15" name="Ellipse 14"/>
          <p:cNvSpPr/>
          <p:nvPr/>
        </p:nvSpPr>
        <p:spPr>
          <a:xfrm>
            <a:off x="6312024" y="2060848"/>
            <a:ext cx="3312368" cy="8640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courbée vers le haut 17"/>
          <p:cNvSpPr/>
          <p:nvPr/>
        </p:nvSpPr>
        <p:spPr>
          <a:xfrm rot="5400000">
            <a:off x="5375920" y="4581128"/>
            <a:ext cx="864096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Flèche courbée vers la droite 18"/>
          <p:cNvSpPr/>
          <p:nvPr/>
        </p:nvSpPr>
        <p:spPr>
          <a:xfrm rot="20617223">
            <a:off x="2978863" y="2678834"/>
            <a:ext cx="432048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 courbée vers la gauche 19"/>
          <p:cNvSpPr/>
          <p:nvPr/>
        </p:nvSpPr>
        <p:spPr>
          <a:xfrm rot="1921565">
            <a:off x="7319445" y="3112284"/>
            <a:ext cx="432048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Plus 20"/>
          <p:cNvSpPr/>
          <p:nvPr/>
        </p:nvSpPr>
        <p:spPr>
          <a:xfrm>
            <a:off x="4871864" y="1988840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rayée 22"/>
          <p:cNvSpPr/>
          <p:nvPr/>
        </p:nvSpPr>
        <p:spPr>
          <a:xfrm rot="5400000">
            <a:off x="3035660" y="5769260"/>
            <a:ext cx="1080120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rayée 23"/>
          <p:cNvSpPr/>
          <p:nvPr/>
        </p:nvSpPr>
        <p:spPr>
          <a:xfrm rot="5400000">
            <a:off x="7428148" y="5769260"/>
            <a:ext cx="1080120" cy="72008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4272678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Collecte des informations et des documents :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Documents statistiques/iconographiques/compte- rendu de manuels/Extraits de dossiers, journaux /compte-rendu d’enquêtes/sondages…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Informations qualitatives et quantitatives : concepts/notions-clés/lieux /personnages /dynamiques/évolutions/mutations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Sélection des infos en fonction des axes de la problématique et des limites des sujets :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Regroupement des infos par thèmes d’étude.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Identification des documents pertinents selon les axes choisis. </a:t>
            </a:r>
            <a:endParaRPr lang="fr-FR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791744" y="1268760"/>
            <a:ext cx="4536504" cy="79208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35760" y="148478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Phase de recherche approfondie et continue</a:t>
            </a:r>
          </a:p>
        </p:txBody>
      </p:sp>
      <p:sp>
        <p:nvSpPr>
          <p:cNvPr id="6" name="Ellipse 5"/>
          <p:cNvSpPr/>
          <p:nvPr/>
        </p:nvSpPr>
        <p:spPr>
          <a:xfrm>
            <a:off x="2567608" y="2636912"/>
            <a:ext cx="2520280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55640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Notions/concepts.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960096" y="2852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Données/Exemples</a:t>
            </a:r>
          </a:p>
        </p:txBody>
      </p:sp>
      <p:sp>
        <p:nvSpPr>
          <p:cNvPr id="10" name="Ellipse 9"/>
          <p:cNvSpPr/>
          <p:nvPr/>
        </p:nvSpPr>
        <p:spPr>
          <a:xfrm>
            <a:off x="6888088" y="2708920"/>
            <a:ext cx="2520280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524000" y="764704"/>
            <a:ext cx="766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Collecte filée et sélection des données sur les deux volets scientifiques. </a:t>
            </a:r>
          </a:p>
        </p:txBody>
      </p:sp>
      <p:sp>
        <p:nvSpPr>
          <p:cNvPr id="13" name="Flèche courbée vers la droite 12"/>
          <p:cNvSpPr/>
          <p:nvPr/>
        </p:nvSpPr>
        <p:spPr>
          <a:xfrm>
            <a:off x="3071664" y="1844824"/>
            <a:ext cx="360040" cy="7200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8688288" y="1916832"/>
            <a:ext cx="360040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droite rayée 16"/>
          <p:cNvSpPr/>
          <p:nvPr/>
        </p:nvSpPr>
        <p:spPr>
          <a:xfrm rot="5400000">
            <a:off x="3323692" y="3537012"/>
            <a:ext cx="792088" cy="720080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rayée 17"/>
          <p:cNvSpPr/>
          <p:nvPr/>
        </p:nvSpPr>
        <p:spPr>
          <a:xfrm rot="5400000">
            <a:off x="7788188" y="3609020"/>
            <a:ext cx="792088" cy="720080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524000" y="4272678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Formulation des idées principales sous forme de phrases répondant  la problématique :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Deux à trois idées majeurs construites autour des mots-clés répondant à la problématique.                    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Mise en forme des idées secondaires  et des arguments associés :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Deux ou trois idées secondaires structurées par des arguments précis issus des infos collectées et votre réflexion.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Choix des documents et données servant d’exemples :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Sélection des exemples illustrant idées et arguments.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fr-FR" b="1" dirty="0">
                <a:solidFill>
                  <a:srgbClr val="00B050"/>
                </a:solidFill>
                <a:ea typeface="Calibri" pitchFamily="34" charset="0"/>
                <a:cs typeface="Calibri" pitchFamily="34" charset="0"/>
              </a:rPr>
              <a:t>Construction des exemples à partir des données et documents collectées.</a:t>
            </a:r>
            <a:endParaRPr lang="fr-FR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55840" y="19888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Idées secondaires et arguments</a:t>
            </a:r>
          </a:p>
        </p:txBody>
      </p:sp>
      <p:sp>
        <p:nvSpPr>
          <p:cNvPr id="4" name="Ellipse 3"/>
          <p:cNvSpPr/>
          <p:nvPr/>
        </p:nvSpPr>
        <p:spPr>
          <a:xfrm>
            <a:off x="4367808" y="1844824"/>
            <a:ext cx="3672408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919536" y="1196752"/>
            <a:ext cx="3168352" cy="57606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207568" y="13407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Organisation des idées.</a:t>
            </a:r>
          </a:p>
        </p:txBody>
      </p:sp>
      <p:sp>
        <p:nvSpPr>
          <p:cNvPr id="7" name="Ellipse 6"/>
          <p:cNvSpPr/>
          <p:nvPr/>
        </p:nvSpPr>
        <p:spPr>
          <a:xfrm>
            <a:off x="6528048" y="2636912"/>
            <a:ext cx="3672408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744072" y="27809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Sélection des exemples pertinents</a:t>
            </a:r>
          </a:p>
        </p:txBody>
      </p:sp>
      <p:sp>
        <p:nvSpPr>
          <p:cNvPr id="10" name="Flèche courbée vers la gauche 9"/>
          <p:cNvSpPr/>
          <p:nvPr/>
        </p:nvSpPr>
        <p:spPr>
          <a:xfrm rot="17981227">
            <a:off x="8620819" y="1709245"/>
            <a:ext cx="432048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 rot="17374293">
            <a:off x="3369015" y="1809113"/>
            <a:ext cx="432048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 droite rayée 11"/>
          <p:cNvSpPr/>
          <p:nvPr/>
        </p:nvSpPr>
        <p:spPr>
          <a:xfrm rot="5400000">
            <a:off x="3251684" y="3537012"/>
            <a:ext cx="792088" cy="720080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rayée 12"/>
          <p:cNvSpPr/>
          <p:nvPr/>
        </p:nvSpPr>
        <p:spPr>
          <a:xfrm rot="5400000">
            <a:off x="7788188" y="3537012"/>
            <a:ext cx="792088" cy="720080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1524000" y="692696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des données scientifiques pour chaque sujet.  Initiation à l’oral en atelier 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847528" y="28529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Entrainement à l’oral</a:t>
            </a:r>
          </a:p>
        </p:txBody>
      </p:sp>
      <p:sp>
        <p:nvSpPr>
          <p:cNvPr id="18" name="Ellipse 17"/>
          <p:cNvSpPr/>
          <p:nvPr/>
        </p:nvSpPr>
        <p:spPr>
          <a:xfrm>
            <a:off x="1524000" y="2708920"/>
            <a:ext cx="3168352" cy="576064"/>
          </a:xfrm>
          <a:prstGeom prst="ellipse">
            <a:avLst/>
          </a:prstGeom>
          <a:noFill/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764705"/>
            <a:ext cx="5310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Entrainements en temps réel. Ajustements finaux d’ici le 21 JUIN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79776" y="198884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Atelier d’entrainement intensif à l’oral</a:t>
            </a:r>
          </a:p>
        </p:txBody>
      </p:sp>
      <p:sp>
        <p:nvSpPr>
          <p:cNvPr id="5" name="Ellipse 4"/>
          <p:cNvSpPr/>
          <p:nvPr/>
        </p:nvSpPr>
        <p:spPr>
          <a:xfrm>
            <a:off x="3791744" y="1844824"/>
            <a:ext cx="4320480" cy="64807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335</Words>
  <Application>Microsoft Office PowerPoint</Application>
  <PresentationFormat>Grand écran</PresentationFormat>
  <Paragraphs>94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Georgia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proviseur</dc:creator>
  <cp:lastModifiedBy>Brigitte Bertil</cp:lastModifiedBy>
  <cp:revision>5</cp:revision>
  <dcterms:created xsi:type="dcterms:W3CDTF">2021-04-27T13:31:19Z</dcterms:created>
  <dcterms:modified xsi:type="dcterms:W3CDTF">2021-05-09T19:17:30Z</dcterms:modified>
</cp:coreProperties>
</file>